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9" r:id="rId1"/>
  </p:sldMasterIdLst>
  <p:sldIdLst>
    <p:sldId id="256" r:id="rId2"/>
    <p:sldId id="851" r:id="rId3"/>
    <p:sldId id="852" r:id="rId4"/>
    <p:sldId id="853" r:id="rId5"/>
    <p:sldId id="854" r:id="rId6"/>
    <p:sldId id="855" r:id="rId7"/>
    <p:sldId id="862" r:id="rId8"/>
    <p:sldId id="863" r:id="rId9"/>
    <p:sldId id="864" r:id="rId10"/>
    <p:sldId id="865" r:id="rId11"/>
    <p:sldId id="866" r:id="rId12"/>
    <p:sldId id="867" r:id="rId13"/>
    <p:sldId id="868" r:id="rId14"/>
    <p:sldId id="869" r:id="rId15"/>
    <p:sldId id="573" r:id="rId16"/>
    <p:sldId id="668" r:id="rId17"/>
    <p:sldId id="649" r:id="rId18"/>
    <p:sldId id="790" r:id="rId19"/>
    <p:sldId id="761" r:id="rId20"/>
    <p:sldId id="838" r:id="rId21"/>
    <p:sldId id="870" r:id="rId22"/>
    <p:sldId id="871" r:id="rId23"/>
    <p:sldId id="872" r:id="rId24"/>
    <p:sldId id="729" r:id="rId25"/>
    <p:sldId id="873" r:id="rId26"/>
    <p:sldId id="762" r:id="rId27"/>
    <p:sldId id="839" r:id="rId28"/>
    <p:sldId id="874" r:id="rId29"/>
    <p:sldId id="875" r:id="rId30"/>
    <p:sldId id="876" r:id="rId31"/>
    <p:sldId id="877" r:id="rId32"/>
    <p:sldId id="878" r:id="rId33"/>
    <p:sldId id="856" r:id="rId34"/>
    <p:sldId id="840" r:id="rId35"/>
    <p:sldId id="841" r:id="rId36"/>
    <p:sldId id="727" r:id="rId37"/>
    <p:sldId id="857" r:id="rId38"/>
    <p:sldId id="861" r:id="rId39"/>
    <p:sldId id="738" r:id="rId40"/>
    <p:sldId id="846" r:id="rId41"/>
    <p:sldId id="728" r:id="rId42"/>
    <p:sldId id="795" r:id="rId43"/>
    <p:sldId id="860" r:id="rId44"/>
    <p:sldId id="820" r:id="rId45"/>
    <p:sldId id="847" r:id="rId46"/>
    <p:sldId id="739" r:id="rId47"/>
    <p:sldId id="664" r:id="rId48"/>
    <p:sldId id="880" r:id="rId49"/>
    <p:sldId id="858" r:id="rId50"/>
    <p:sldId id="879" r:id="rId51"/>
    <p:sldId id="818" r:id="rId52"/>
    <p:sldId id="881" r:id="rId53"/>
    <p:sldId id="882" r:id="rId54"/>
    <p:sldId id="884" r:id="rId55"/>
    <p:sldId id="833" r:id="rId56"/>
    <p:sldId id="834" r:id="rId57"/>
    <p:sldId id="835" r:id="rId58"/>
    <p:sldId id="836" r:id="rId59"/>
    <p:sldId id="837" r:id="rId60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ka jimenez rico" initials="ejr" lastIdx="0" clrIdx="0">
    <p:extLst>
      <p:ext uri="{19B8F6BF-5375-455C-9EA6-DF929625EA0E}">
        <p15:presenceInfo xmlns:p15="http://schemas.microsoft.com/office/powerpoint/2012/main" userId="f30c041272086a4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7F03"/>
    <a:srgbClr val="0E4DFE"/>
    <a:srgbClr val="628BFE"/>
    <a:srgbClr val="6165FF"/>
    <a:srgbClr val="FC942C"/>
    <a:srgbClr val="F46234"/>
    <a:srgbClr val="4CAF01"/>
    <a:srgbClr val="F395EF"/>
    <a:srgbClr val="E5F177"/>
    <a:srgbClr val="8DE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53" d="100"/>
          <a:sy n="53" d="100"/>
        </p:scale>
        <p:origin x="84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rgbClr val="0E4DFE"/>
                </a:solidFill>
                <a:latin typeface="+mn-lt"/>
                <a:ea typeface="+mn-ea"/>
                <a:cs typeface="+mn-cs"/>
              </a:defRPr>
            </a:pPr>
            <a:r>
              <a:rPr lang="en-US" sz="3200" b="1" i="0" u="none" strike="noStrike" kern="1200" dirty="0">
                <a:solidFill>
                  <a:srgbClr val="0E4DFE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INGRESOS</a:t>
            </a:r>
            <a:r>
              <a:rPr lang="en-US" sz="3200" b="1" i="0" u="none" strike="noStrike" kern="1200" baseline="0" dirty="0">
                <a:solidFill>
                  <a:srgbClr val="0E4DFE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 MAYO</a:t>
            </a:r>
            <a:r>
              <a:rPr lang="es-ES" sz="3200" b="1" i="0" u="none" strike="noStrike" kern="1200" dirty="0">
                <a:solidFill>
                  <a:srgbClr val="0E4DFE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 2023</a:t>
            </a:r>
            <a:endParaRPr lang="en-US" sz="3200" b="1" i="0" u="none" strike="noStrike" kern="1200" dirty="0">
              <a:solidFill>
                <a:srgbClr val="0E4DFE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0.26966346784776901"/>
          <c:y val="2.25584718576844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rgbClr val="0E4DFE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70"/>
      <c:rotY val="0"/>
      <c:depthPercent val="100"/>
      <c:rAngAx val="0"/>
      <c:perspective val="4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1489501312335939E-4"/>
          <c:y val="0.20329571303587049"/>
          <c:w val="0.48705405040257155"/>
          <c:h val="0.62815864683581224"/>
        </c:manualLayout>
      </c:layout>
      <c:pie3DChart>
        <c:varyColors val="1"/>
        <c:ser>
          <c:idx val="0"/>
          <c:order val="0"/>
          <c:tx>
            <c:strRef>
              <c:f>Hoja1!$B$2</c:f>
              <c:strCache>
                <c:ptCount val="1"/>
                <c:pt idx="0">
                  <c:v>CONCEPTO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E07E-4737-A637-DD2BC3CE0129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E07E-4737-A637-DD2BC3CE0129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E07E-4737-A637-DD2BC3CE0129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E07E-4737-A637-DD2BC3CE0129}"/>
              </c:ext>
            </c:extLst>
          </c:dPt>
          <c:dLbls>
            <c:dLbl>
              <c:idx val="0"/>
              <c:layout>
                <c:manualLayout>
                  <c:x val="-0.11043143044619423"/>
                  <c:y val="-0.2586671041119860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84%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6029804144789293E-2"/>
                      <c:h val="9.069451735199766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07E-4737-A637-DD2BC3CE012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07E-4737-A637-DD2BC3CE012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07E-4737-A637-DD2BC3CE0129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07E-4737-A637-DD2BC3CE01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Hoja1!$A$3:$A$6</c:f>
              <c:strCache>
                <c:ptCount val="4"/>
                <c:pt idx="0">
                  <c:v>CUOTAS DE CONDOMINOS</c:v>
                </c:pt>
                <c:pt idx="1">
                  <c:v>SERVICIO AREAS PRIVADAS </c:v>
                </c:pt>
                <c:pt idx="2">
                  <c:v>CUOTAS ADICIONALES</c:v>
                </c:pt>
                <c:pt idx="3">
                  <c:v>MANTENIMIENTO ADICIONAL</c:v>
                </c:pt>
              </c:strCache>
            </c:strRef>
          </c:cat>
          <c:val>
            <c:numRef>
              <c:f>Hoja1!$B$3:$B$6</c:f>
              <c:numCache>
                <c:formatCode>General</c:formatCode>
                <c:ptCount val="4"/>
                <c:pt idx="0">
                  <c:v>84</c:v>
                </c:pt>
                <c:pt idx="1">
                  <c:v>8</c:v>
                </c:pt>
                <c:pt idx="2">
                  <c:v>5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E07E-4737-A637-DD2BC3CE012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3041978346456694"/>
          <c:y val="0.19956838728492271"/>
          <c:w val="0.22103877133762895"/>
          <c:h val="0.369320064158646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solidFill>
      <a:schemeClr val="accent1">
        <a:lumMod val="20000"/>
        <a:lumOff val="80000"/>
      </a:schemeClr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>
                <a:solidFill>
                  <a:schemeClr val="tx1"/>
                </a:solidFill>
              </a:rPr>
              <a:t>Descuento</a:t>
            </a:r>
            <a:r>
              <a:rPr lang="en-US" dirty="0">
                <a:solidFill>
                  <a:schemeClr val="tx1"/>
                </a:solidFill>
              </a:rPr>
              <a:t> de los </a:t>
            </a:r>
            <a:r>
              <a:rPr lang="en-US" dirty="0" err="1">
                <a:solidFill>
                  <a:schemeClr val="tx1"/>
                </a:solidFill>
              </a:rPr>
              <a:t>Ingresos</a:t>
            </a:r>
            <a:endParaRPr lang="en-US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07047596459529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0.11545059081502849"/>
          <c:y val="0.14317370366372964"/>
          <c:w val="0.75798419679743811"/>
          <c:h val="0.68481017562545043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Descuento de Ingresos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02B-4799-8E69-997FDB73AC2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E43-4C09-9E39-8C678B072A9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C83-4556-9CEA-7A57286A68ED}"/>
              </c:ext>
            </c:extLst>
          </c:dPt>
          <c:dLbls>
            <c:dLbl>
              <c:idx val="0"/>
              <c:layout>
                <c:manualLayout>
                  <c:x val="-0.18543371726209104"/>
                  <c:y val="-0.2664523089708023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/>
                      <a:t>75%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373931673487996"/>
                      <c:h val="0.119522996801239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02B-4799-8E69-997FDB73AC23}"/>
                </c:ext>
              </c:extLst>
            </c:dLbl>
            <c:dLbl>
              <c:idx val="1"/>
              <c:layout>
                <c:manualLayout>
                  <c:x val="0.12782066423861374"/>
                  <c:y val="0.1532447990979739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/>
                      <a:t>25%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228002571291418"/>
                      <c:h val="0.135564835691386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E43-4C09-9E39-8C678B072A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Ingresos</c:v>
                </c:pt>
                <c:pt idx="1">
                  <c:v>Descuento por pronto pago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89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2B-4799-8E69-997FDB73AC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2858872596361091E-2"/>
          <c:y val="0.86578092896505399"/>
          <c:w val="0.84316719564263254"/>
          <c:h val="9.40517123115722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216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3200" dirty="0">
                <a:solidFill>
                  <a:srgbClr val="0070C0"/>
                </a:solidFill>
                <a:latin typeface="Arial Black" panose="020B0A04020102020204" pitchFamily="34" charset="0"/>
              </a:rPr>
              <a:t>GASTOS MAYO 2023</a:t>
            </a:r>
          </a:p>
        </c:rich>
      </c:tx>
      <c:layout>
        <c:manualLayout>
          <c:xMode val="edge"/>
          <c:yMode val="edge"/>
          <c:x val="0.27272399934383207"/>
          <c:y val="2.49375911344415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216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65"/>
      <c:rotY val="0"/>
      <c:rAngAx val="0"/>
      <c:perspective val="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7277602799650044"/>
          <c:w val="0.69131754059834594"/>
          <c:h val="0.77857589263969718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GASTOS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0A22-4A4B-9F63-95395CE85B9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0A22-4A4B-9F63-95395CE85B9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0-0A22-4A4B-9F63-95395CE85B9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0A22-4A4B-9F63-95395CE85B9E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0A22-4A4B-9F63-95395CE85B9E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0A22-4A4B-9F63-95395CE85B9E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0A22-4A4B-9F63-95395CE85B9E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0A22-4A4B-9F63-95395CE85B9E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2-0A22-4A4B-9F63-95395CE85B9E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E-7556-4077-AF40-8793E78F35AA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22-4A4B-9F63-95395CE85B9E}"/>
                </c:ext>
              </c:extLst>
            </c:dLbl>
            <c:dLbl>
              <c:idx val="1"/>
              <c:layout>
                <c:manualLayout>
                  <c:x val="-0.14305003280839904"/>
                  <c:y val="-9.2433799941673958E-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31%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A22-4A4B-9F63-95395CE85B9E}"/>
                </c:ext>
              </c:extLst>
            </c:dLbl>
            <c:dLbl>
              <c:idx val="2"/>
              <c:layout>
                <c:manualLayout>
                  <c:x val="-7.5719078083989505E-2"/>
                  <c:y val="-0.60110819480898225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16%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0A22-4A4B-9F63-95395CE85B9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A22-4A4B-9F63-95395CE85B9E}"/>
                </c:ext>
              </c:extLst>
            </c:dLbl>
            <c:dLbl>
              <c:idx val="4"/>
              <c:layout>
                <c:manualLayout>
                  <c:x val="0.16923507217847769"/>
                  <c:y val="0.46925925925925926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20%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0A22-4A4B-9F63-95395CE85B9E}"/>
                </c:ext>
              </c:extLst>
            </c:dLbl>
            <c:dLbl>
              <c:idx val="5"/>
              <c:layout>
                <c:manualLayout>
                  <c:x val="0.14918036417322836"/>
                  <c:y val="0.1293974919801691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12%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0A22-4A4B-9F63-95395CE85B9E}"/>
                </c:ext>
              </c:extLst>
            </c:dLbl>
            <c:dLbl>
              <c:idx val="6"/>
              <c:layout>
                <c:manualLayout>
                  <c:x val="-1.430790682414702E-2"/>
                  <c:y val="2.148541848935551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567108612380606E-2"/>
                      <c:h val="4.81371160732085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0A22-4A4B-9F63-95395CE85B9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A22-4A4B-9F63-95395CE85B9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A22-4A4B-9F63-95395CE85B9E}"/>
                </c:ext>
              </c:extLst>
            </c:dLbl>
            <c:dLbl>
              <c:idx val="9"/>
              <c:layout>
                <c:manualLayout>
                  <c:x val="-0.13365419947506563"/>
                  <c:y val="0.4296010498687664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19%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0749999999999998E-2"/>
                      <c:h val="6.906488772236804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7556-4077-AF40-8793E78F35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s-ES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Hoja1!$A$2:$A$10</c:f>
              <c:strCache>
                <c:ptCount val="8"/>
                <c:pt idx="0">
                  <c:v>ADMINISTRACION</c:v>
                </c:pt>
                <c:pt idx="1">
                  <c:v>JARDINERIA</c:v>
                </c:pt>
                <c:pt idx="2">
                  <c:v>VIGILANCIA</c:v>
                </c:pt>
                <c:pt idx="3">
                  <c:v>MANTENIMIENTO ALBERCAS</c:v>
                </c:pt>
                <c:pt idx="4">
                  <c:v>GASTOS GENERALES</c:v>
                </c:pt>
                <c:pt idx="5">
                  <c:v>GASTOS AREA COMUN</c:v>
                </c:pt>
                <c:pt idx="6">
                  <c:v>SEGURO AREAS COMUNES</c:v>
                </c:pt>
                <c:pt idx="7">
                  <c:v>SEGURO DE CASAS</c:v>
                </c:pt>
              </c:strCache>
            </c:strRef>
          </c:cat>
          <c:val>
            <c:numRef>
              <c:f>Hoja1!$B$2:$B$11</c:f>
              <c:numCache>
                <c:formatCode>General</c:formatCode>
                <c:ptCount val="10"/>
                <c:pt idx="0">
                  <c:v>12</c:v>
                </c:pt>
                <c:pt idx="1">
                  <c:v>31</c:v>
                </c:pt>
                <c:pt idx="2">
                  <c:v>20</c:v>
                </c:pt>
                <c:pt idx="3">
                  <c:v>19</c:v>
                </c:pt>
                <c:pt idx="4">
                  <c:v>16</c:v>
                </c:pt>
                <c:pt idx="5">
                  <c:v>1</c:v>
                </c:pt>
                <c:pt idx="6">
                  <c:v>2</c:v>
                </c:pt>
                <c:pt idx="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A22-4A4B-9F63-95395CE85B9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egendEntry>
        <c:idx val="9"/>
        <c:delete val="1"/>
      </c:legendEntry>
      <c:layout>
        <c:manualLayout>
          <c:xMode val="edge"/>
          <c:yMode val="edge"/>
          <c:x val="0.63894324146981629"/>
          <c:y val="0.12468985126859143"/>
          <c:w val="0.36105673465632543"/>
          <c:h val="0.750593605674457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solidFill>
      <a:schemeClr val="accent1">
        <a:lumMod val="20000"/>
        <a:lumOff val="80000"/>
      </a:schemeClr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spc="2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130" b="1" dirty="0">
                <a:solidFill>
                  <a:schemeClr val="bg2">
                    <a:lumMod val="25000"/>
                  </a:schemeClr>
                </a:solidFill>
              </a:rPr>
              <a:t>TOTAL DEL ACTIVO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spc="2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5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373450129873275"/>
          <c:y val="9.8274660004031178E-2"/>
          <c:w val="0.63445661800378506"/>
          <c:h val="0.8114887338306479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A C T I V O</c:v>
                </c:pt>
              </c:strCache>
            </c:strRef>
          </c:tx>
          <c:explosion val="45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EA2-4DDD-A83A-742FCA7CDAE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EA2-4DDD-A83A-742FCA7CDAEA}"/>
              </c:ext>
            </c:extLst>
          </c:dPt>
          <c:dLbls>
            <c:dLbl>
              <c:idx val="0"/>
              <c:layout>
                <c:manualLayout>
                  <c:x val="-0.17881468040759646"/>
                  <c:y val="-0.1648585708344800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/>
                      <a:t>42%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487030213254581"/>
                      <c:h val="0.118728230274427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EA2-4DDD-A83A-742FCA7CDAEA}"/>
                </c:ext>
              </c:extLst>
            </c:dLbl>
            <c:dLbl>
              <c:idx val="1"/>
              <c:layout>
                <c:manualLayout>
                  <c:x val="0.1618323592509873"/>
                  <c:y val="5.09563220061921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/>
                      <a:t>58%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715741056394938"/>
                      <c:h val="0.1157307995681811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EA2-4DDD-A83A-742FCA7CDA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ACTIVO CIRCULANTE</c:v>
                </c:pt>
                <c:pt idx="1">
                  <c:v>ACTIVO NO CIRCULANTE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44</c:v>
                </c:pt>
                <c:pt idx="1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EA2-4DDD-A83A-742FCA7CDAEA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465776649428363"/>
          <c:y val="0.866722429891984"/>
          <c:w val="0.71869673335398387"/>
          <c:h val="0.115292985870536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solidFill>
      <a:srgbClr val="FFC000">
        <a:alpha val="52000"/>
      </a:srgbClr>
    </a:solidFill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2">
                    <a:lumMod val="25000"/>
                  </a:schemeClr>
                </a:solidFill>
              </a:rPr>
              <a:t>TOTAL DEL PASIVO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200"/>
      <c:depthPercent val="100"/>
      <c:rAngAx val="0"/>
    </c:view3D>
    <c:floor>
      <c:thickness val="0"/>
      <c:spPr>
        <a:noFill/>
        <a:ln w="6350" cap="flat" cmpd="sng" algn="ctr">
          <a:noFill/>
          <a:prstDash val="solid"/>
          <a:round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 DEL PASIVO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C459-4290-8661-DCEAD98AC0D8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4B10-4F84-A9B5-FAD0B7EA3388}"/>
              </c:ext>
            </c:extLst>
          </c:dPt>
          <c:dLbls>
            <c:dLbl>
              <c:idx val="0"/>
              <c:layout>
                <c:manualLayout>
                  <c:x val="0.2060049740845139"/>
                  <c:y val="-0.2027937706309379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/>
                      <a:t>14%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492622501503799"/>
                      <c:h val="9.774621533070156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459-4290-8661-DCEAD98AC0D8}"/>
                </c:ext>
              </c:extLst>
            </c:dLbl>
            <c:dLbl>
              <c:idx val="1"/>
              <c:layout>
                <c:manualLayout>
                  <c:x val="-0.2348167125713595"/>
                  <c:y val="0.109125477169726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/>
                      <a:t>86%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3424043140590841"/>
                      <c:h val="7.318238870209360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B10-4F84-A9B5-FAD0B7EA33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2">
                      <a:lumMod val="35000"/>
                      <a:lumOff val="6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SUMA DEL PASIVO</c:v>
                </c:pt>
                <c:pt idx="1">
                  <c:v>SUMA DEL CAPITAL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15</c:v>
                </c:pt>
                <c:pt idx="1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10-4F84-A9B5-FAD0B7EA338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1734568727479236E-2"/>
          <c:y val="0.88470701412946351"/>
          <c:w val="0.9371535255059279"/>
          <c:h val="9.73084016330568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rgbClr val="FFC000">
        <a:alpha val="50000"/>
      </a:srgbClr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1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0.43262</cdr:x>
      <cdr:y>0.10975</cdr:y>
    </cdr:from>
    <cdr:to>
      <cdr:x>0.67313</cdr:x>
      <cdr:y>0.17825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5274473" y="752689"/>
          <a:ext cx="2932297" cy="4697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ES" sz="2400" b="1" dirty="0">
              <a:solidFill>
                <a:schemeClr val="tx1"/>
              </a:solidFill>
            </a:rPr>
            <a:t>Rubro del Ingreso</a:t>
          </a:r>
        </a:p>
      </cdr:txBody>
    </cdr:sp>
  </cdr:relSizeAnchor>
  <cdr:relSizeAnchor xmlns:cdr="http://schemas.openxmlformats.org/drawingml/2006/chartDrawing">
    <cdr:from>
      <cdr:x>0.30824</cdr:x>
      <cdr:y>0.2165</cdr:y>
    </cdr:from>
    <cdr:to>
      <cdr:x>0.36336</cdr:x>
      <cdr:y>0.2795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3534008" y="1484757"/>
          <a:ext cx="631960" cy="4320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100"/>
        </a:p>
      </cdr:txBody>
    </cdr:sp>
  </cdr:relSizeAnchor>
  <cdr:relSizeAnchor xmlns:cdr="http://schemas.openxmlformats.org/drawingml/2006/chartDrawing">
    <cdr:from>
      <cdr:x>0.27042</cdr:x>
      <cdr:y>0.32571</cdr:y>
    </cdr:from>
    <cdr:to>
      <cdr:x>0.3155</cdr:x>
      <cdr:y>0.36629</cdr:y>
    </cdr:to>
    <cdr:sp macro="" textlink="">
      <cdr:nvSpPr>
        <cdr:cNvPr id="4" name="CuadroTexto 3">
          <a:extLst xmlns:a="http://schemas.openxmlformats.org/drawingml/2006/main">
            <a:ext uri="{FF2B5EF4-FFF2-40B4-BE49-F238E27FC236}">
              <a16:creationId xmlns:a16="http://schemas.microsoft.com/office/drawing/2014/main" id="{3AC4CEAD-3D54-4EA9-A2C7-1CDA50112257}"/>
            </a:ext>
          </a:extLst>
        </cdr:cNvPr>
        <cdr:cNvSpPr txBox="1"/>
      </cdr:nvSpPr>
      <cdr:spPr>
        <a:xfrm xmlns:a="http://schemas.openxmlformats.org/drawingml/2006/main">
          <a:off x="3100377" y="2233746"/>
          <a:ext cx="516849" cy="2782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800" dirty="0"/>
        </a:p>
      </cdr:txBody>
    </cdr:sp>
  </cdr:relSizeAnchor>
  <cdr:relSizeAnchor xmlns:cdr="http://schemas.openxmlformats.org/drawingml/2006/chartDrawing">
    <cdr:from>
      <cdr:x>0.20974</cdr:x>
      <cdr:y>0.2294</cdr:y>
    </cdr:from>
    <cdr:to>
      <cdr:x>0.25324</cdr:x>
      <cdr:y>0.29657</cdr:y>
    </cdr:to>
    <cdr:sp macro="" textlink="">
      <cdr:nvSpPr>
        <cdr:cNvPr id="6" name="Rectángulo 5"/>
        <cdr:cNvSpPr/>
      </cdr:nvSpPr>
      <cdr:spPr>
        <a:xfrm xmlns:a="http://schemas.openxmlformats.org/drawingml/2006/main">
          <a:off x="2557150" y="1573202"/>
          <a:ext cx="530352" cy="46065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s-MX" sz="1800" dirty="0"/>
            <a:t>4%</a:t>
          </a:r>
        </a:p>
      </cdr:txBody>
    </cdr:sp>
  </cdr:relSizeAnchor>
  <cdr:relSizeAnchor xmlns:cdr="http://schemas.openxmlformats.org/drawingml/2006/chartDrawing">
    <cdr:from>
      <cdr:x>0.10393</cdr:x>
      <cdr:y>0.29827</cdr:y>
    </cdr:from>
    <cdr:to>
      <cdr:x>0.15152</cdr:x>
      <cdr:y>0.38085</cdr:y>
    </cdr:to>
    <cdr:sp macro="" textlink="">
      <cdr:nvSpPr>
        <cdr:cNvPr id="7" name="CuadroTexto 1"/>
        <cdr:cNvSpPr txBox="1"/>
      </cdr:nvSpPr>
      <cdr:spPr>
        <a:xfrm xmlns:a="http://schemas.openxmlformats.org/drawingml/2006/main">
          <a:off x="1267173" y="2045553"/>
          <a:ext cx="580217" cy="5663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800" dirty="0"/>
            <a:t>8%</a:t>
          </a:r>
        </a:p>
      </cdr:txBody>
    </cdr:sp>
  </cdr:relSizeAnchor>
  <cdr:relSizeAnchor xmlns:cdr="http://schemas.openxmlformats.org/drawingml/2006/chartDrawing">
    <cdr:from>
      <cdr:x>0.16288</cdr:x>
      <cdr:y>0.24664</cdr:y>
    </cdr:from>
    <cdr:to>
      <cdr:x>0.21047</cdr:x>
      <cdr:y>0.31115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1985833" y="1691434"/>
          <a:ext cx="580217" cy="4424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800" dirty="0"/>
            <a:t>5%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0.56963</cdr:x>
      <cdr:y>0.26457</cdr:y>
    </cdr:from>
    <cdr:to>
      <cdr:x>0.65409</cdr:x>
      <cdr:y>0.31008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6166678" y="1673498"/>
          <a:ext cx="914400" cy="2878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s-MX" sz="1100" dirty="0"/>
        </a:p>
      </cdr:txBody>
    </cdr:sp>
  </cdr:relSizeAnchor>
  <cdr:relSizeAnchor xmlns:cdr="http://schemas.openxmlformats.org/drawingml/2006/chartDrawing">
    <cdr:from>
      <cdr:x>0.29071</cdr:x>
      <cdr:y>0.14284</cdr:y>
    </cdr:from>
    <cdr:to>
      <cdr:x>0.33871</cdr:x>
      <cdr:y>0.2124</cdr:y>
    </cdr:to>
    <cdr:sp macro="" textlink="">
      <cdr:nvSpPr>
        <cdr:cNvPr id="3" name="Rectángulo 2"/>
        <cdr:cNvSpPr/>
      </cdr:nvSpPr>
      <cdr:spPr>
        <a:xfrm xmlns:a="http://schemas.openxmlformats.org/drawingml/2006/main">
          <a:off x="3544336" y="979597"/>
          <a:ext cx="585216" cy="4770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s-MX" sz="1800" dirty="0"/>
            <a:t>2%</a:t>
          </a:r>
        </a:p>
      </cdr:txBody>
    </cdr:sp>
  </cdr:relSizeAnchor>
  <cdr:relSizeAnchor xmlns:cdr="http://schemas.openxmlformats.org/drawingml/2006/chartDrawing">
    <cdr:from>
      <cdr:x>0.31879</cdr:x>
      <cdr:y>0.13865</cdr:y>
    </cdr:from>
    <cdr:to>
      <cdr:x>0.36679</cdr:x>
      <cdr:y>0.20821</cdr:y>
    </cdr:to>
    <cdr:sp macro="" textlink="">
      <cdr:nvSpPr>
        <cdr:cNvPr id="4" name="Rectángulo 3">
          <a:extLst xmlns:a="http://schemas.openxmlformats.org/drawingml/2006/main">
            <a:ext uri="{FF2B5EF4-FFF2-40B4-BE49-F238E27FC236}">
              <a16:creationId xmlns:a16="http://schemas.microsoft.com/office/drawing/2014/main" id="{CF81B724-1F54-45FE-6A6A-644DDDCB85F5}"/>
            </a:ext>
          </a:extLst>
        </cdr:cNvPr>
        <cdr:cNvSpPr/>
      </cdr:nvSpPr>
      <cdr:spPr>
        <a:xfrm xmlns:a="http://schemas.openxmlformats.org/drawingml/2006/main">
          <a:off x="3886684" y="950884"/>
          <a:ext cx="585216" cy="4770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800" dirty="0"/>
            <a:t>2%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C6EA0-D1F3-45E2-BECC-805DA031861C}" type="datetimeFigureOut">
              <a:rPr lang="es-MX" smtClean="0"/>
              <a:t>07/07/2023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0E31-86D8-475C-BC75-1CF32306A4B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9002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7/7/2023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228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7/7/2023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021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7/7/2023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020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7/7/2023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76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7/7/2023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6499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7/7/2023</a:t>
            </a:fld>
            <a:endParaRPr lang="en-U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5759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7/7/2023</a:t>
            </a:fld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803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7/7/2023</a:t>
            </a:fld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156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7/7/2023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1842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7/7/2023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817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6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7/7/2023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367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6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8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uadroTexto 7">
            <a:extLst>
              <a:ext uri="{FF2B5EF4-FFF2-40B4-BE49-F238E27FC236}">
                <a16:creationId xmlns:a16="http://schemas.microsoft.com/office/drawing/2014/main" id="{89F98628-23B7-4854-8925-F02B6D5DBA2C}"/>
              </a:ext>
            </a:extLst>
          </p:cNvPr>
          <p:cNvSpPr txBox="1"/>
          <p:nvPr/>
        </p:nvSpPr>
        <p:spPr>
          <a:xfrm>
            <a:off x="7088428" y="374856"/>
            <a:ext cx="495721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4800" dirty="0">
                <a:solidFill>
                  <a:srgbClr val="0070C0"/>
                </a:solidFill>
                <a:latin typeface="Arial Black" panose="020B0A04020102020204" pitchFamily="34" charset="0"/>
              </a:rPr>
              <a:t>INICIO DE </a:t>
            </a:r>
          </a:p>
          <a:p>
            <a:pPr algn="ctr"/>
            <a:r>
              <a:rPr lang="es-MX" sz="4800" dirty="0">
                <a:solidFill>
                  <a:srgbClr val="0070C0"/>
                </a:solidFill>
                <a:latin typeface="Arial Black" panose="020B0A04020102020204" pitchFamily="34" charset="0"/>
              </a:rPr>
              <a:t>ACTIVIDADES</a:t>
            </a:r>
          </a:p>
          <a:p>
            <a:endParaRPr lang="es-MX" sz="5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id="{08E56182-82F8-406A-A6D9-16AE04C6BB3C}"/>
              </a:ext>
            </a:extLst>
          </p:cNvPr>
          <p:cNvSpPr txBox="1"/>
          <p:nvPr/>
        </p:nvSpPr>
        <p:spPr>
          <a:xfrm>
            <a:off x="-225607" y="774000"/>
            <a:ext cx="609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4400" dirty="0">
                <a:solidFill>
                  <a:srgbClr val="0070C0"/>
                </a:solidFill>
                <a:latin typeface="Arial Black" panose="020B0A04020102020204" pitchFamily="34" charset="0"/>
              </a:rPr>
              <a:t>MAYO 2023</a:t>
            </a:r>
          </a:p>
        </p:txBody>
      </p:sp>
    </p:spTree>
    <p:extLst>
      <p:ext uri="{BB962C8B-B14F-4D97-AF65-F5344CB8AC3E}">
        <p14:creationId xmlns:p14="http://schemas.microsoft.com/office/powerpoint/2010/main" val="960154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6F8ACFA-074C-63DC-C77F-AE4D0F961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420255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50D2179-5D88-F869-5699-06047143E8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55" y="-34047"/>
            <a:ext cx="57717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39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78DBFDB-D74D-B3BB-0E6D-9D8D4B477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381345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0620340-1C61-3E7B-06B3-402E42D6B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345" y="0"/>
            <a:ext cx="58106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59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81AC476-4486-07AB-F45A-331FF9380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303523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E431C8B-4640-4953-E2B5-6BC97DF8D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523" y="0"/>
            <a:ext cx="5888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42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465E61C-F992-6BF5-5CC6-E5E13DAF4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361889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C985584-C64E-E09E-1175-16D03A16A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889" y="0"/>
            <a:ext cx="58301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08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9D0442D-2DEC-A3F2-BF56-F24F2743E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729B4E9-29C6-E677-D79B-408996D86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25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45533" y="2044403"/>
            <a:ext cx="11700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VARIOS</a:t>
            </a:r>
          </a:p>
          <a:p>
            <a:pPr algn="ctr"/>
            <a:r>
              <a:rPr lang="es-MX" sz="4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EN EL CONDOMINIO</a:t>
            </a:r>
          </a:p>
        </p:txBody>
      </p:sp>
    </p:spTree>
    <p:extLst>
      <p:ext uri="{BB962C8B-B14F-4D97-AF65-F5344CB8AC3E}">
        <p14:creationId xmlns:p14="http://schemas.microsoft.com/office/powerpoint/2010/main" val="3181673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A2B441C-8FBF-DA18-8BCB-608B0DA98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78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09695B9-FCAE-5076-FEDF-C1E7E42E3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2700D4F-FE05-0870-0932-FD264042C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87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9C8EA9B-1CDE-968C-88B0-202FBCB9C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B2768EA-BFAA-920A-E243-797469951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91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AEE1F08-3A12-E17E-B884-29BE897C2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19864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2678A64-1980-037B-2BE5-A23F47304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864" y="0"/>
            <a:ext cx="6472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38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63051" y="2080979"/>
            <a:ext cx="11700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ARREGLO DE FUGAS</a:t>
            </a:r>
          </a:p>
          <a:p>
            <a:pPr algn="ctr"/>
            <a:r>
              <a:rPr lang="es-MX" sz="4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EN EL CONDOMINIO</a:t>
            </a:r>
          </a:p>
        </p:txBody>
      </p:sp>
    </p:spTree>
    <p:extLst>
      <p:ext uri="{BB962C8B-B14F-4D97-AF65-F5344CB8AC3E}">
        <p14:creationId xmlns:p14="http://schemas.microsoft.com/office/powerpoint/2010/main" val="1629323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3E934C1-80CB-9A2D-2E90-84A3B4601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4047"/>
            <a:ext cx="6264613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67BCA82-504B-FDBA-14D6-240135F7C9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183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50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C6954D9-023D-ED2C-3CF7-F7DCDACDE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096001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483B10B-7FAF-2375-4F99-0B67FFD6F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0"/>
            <a:ext cx="609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61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31C6E10-1745-6F91-D75E-11016BBE0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84068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0235A0F-1348-5EB9-ADAB-65DB1C183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068" y="0"/>
            <a:ext cx="59079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00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8E51977-0727-E7FC-DA15-F148309D3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6" y="0"/>
            <a:ext cx="121466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00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842722" y="1561319"/>
            <a:ext cx="89746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FUMIGACION ANUAL PARA PREVENIR EL DENGUE</a:t>
            </a:r>
          </a:p>
          <a:p>
            <a:pPr algn="ctr"/>
            <a:r>
              <a:rPr lang="es-MX" sz="4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Por parte de la SSA</a:t>
            </a:r>
          </a:p>
          <a:p>
            <a:pPr algn="ctr"/>
            <a:r>
              <a:rPr lang="es-MX" sz="4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Cuernavaca</a:t>
            </a:r>
          </a:p>
          <a:p>
            <a:pPr algn="ctr"/>
            <a:endParaRPr lang="es-MX" sz="4800" dirty="0">
              <a:ln w="0"/>
              <a:solidFill>
                <a:srgbClr val="FB7F0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905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719BEA3-128E-8719-D47F-5A9937B48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914417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411CA1B-396C-CAE6-13D5-7DB5D9B90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417" y="0"/>
            <a:ext cx="62775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26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8EDB75-7E80-5D8C-FCC2-5869A1808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50997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CD1F2A3-2F8B-9583-86F1-73579051E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997" y="0"/>
            <a:ext cx="54410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168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0F2DF5B-11ED-F2C9-D8A2-205E709F1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4816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519770F-F057-F524-A2BF-7513BA751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41EF2FE-86F6-F6AD-3EDA-DB726DC52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239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3F8C3A9-0C3F-833C-673B-C71B3BB17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316495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E812C59-E6F9-A4F2-C2DE-37E73A608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495" y="0"/>
            <a:ext cx="58755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3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920597C-5C51-9AF5-453E-03A4C96B3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88736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9F215AC-54D9-1471-12B0-F33D6007D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736" y="0"/>
            <a:ext cx="63032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142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21C7DDD-20A6-6BF6-63A0-725B537AA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517534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CBFCDEC-96AE-9C0F-F19E-586643DB5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533" y="0"/>
            <a:ext cx="5700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477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76A339A-1A30-CC96-9EC5-DBAFD37B9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081" y="0"/>
            <a:ext cx="6118193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CD35CF5-5EF3-B071-F41C-246C6F3B6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113" y="0"/>
            <a:ext cx="6361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8381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B146102-4738-342E-A6AC-8357D4CCF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45158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197A2F1-167D-DD99-6263-FAC36D20C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157" y="0"/>
            <a:ext cx="5946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702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846223" y="1730408"/>
            <a:ext cx="89746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TOMA DE MUESTRAS</a:t>
            </a:r>
          </a:p>
          <a:p>
            <a:pPr algn="ctr"/>
            <a:r>
              <a:rPr lang="es-MX" sz="4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DEL AGUA DE ALBERCAS </a:t>
            </a:r>
          </a:p>
          <a:p>
            <a:pPr algn="ctr"/>
            <a:r>
              <a:rPr lang="es-MX" sz="4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PARA SU ANALISIS</a:t>
            </a:r>
          </a:p>
          <a:p>
            <a:pPr algn="ctr"/>
            <a:r>
              <a:rPr lang="es-MX" sz="4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MENSUAL</a:t>
            </a:r>
          </a:p>
        </p:txBody>
      </p:sp>
    </p:spTree>
    <p:extLst>
      <p:ext uri="{BB962C8B-B14F-4D97-AF65-F5344CB8AC3E}">
        <p14:creationId xmlns:p14="http://schemas.microsoft.com/office/powerpoint/2010/main" val="35956558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57314BF-5A7A-7423-BDD9-5993C9FD1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20255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FE191A0-ECB1-FE3C-47C3-BFF1E57F2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55" y="0"/>
            <a:ext cx="57717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053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8E4226B-F85C-A7E6-1D72-A91E8E7AE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420255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E2D733C-E99E-9161-D9C8-4B3E719800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55" y="0"/>
            <a:ext cx="5771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136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76985F5-BBA7-6F35-1955-04D735961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94962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18EE59C-EF58-7561-E721-45B9A3493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962" y="1668"/>
            <a:ext cx="6297038" cy="68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328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866846" y="2313072"/>
            <a:ext cx="8974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POR PARTE DE CFE </a:t>
            </a:r>
          </a:p>
        </p:txBody>
      </p:sp>
    </p:spTree>
    <p:extLst>
      <p:ext uri="{BB962C8B-B14F-4D97-AF65-F5344CB8AC3E}">
        <p14:creationId xmlns:p14="http://schemas.microsoft.com/office/powerpoint/2010/main" val="9386434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8BD3CD0-B487-EAEF-D373-D41ABE187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91"/>
            <a:ext cx="6070872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9E90F76-4072-98CA-FA93-0E89CEEF7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70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844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54B7302-C0E5-E317-CA6F-39AF6127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45EAE68-37B1-D880-5142-EEC3B9174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0"/>
            <a:ext cx="6096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3DEB9D8-EAD6-FFF8-5664-78F00DD6E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"/>
            <a:ext cx="6364224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412C869-06C0-4BDA-A4EA-13C319BCA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24" y="0"/>
            <a:ext cx="5827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00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5D7921C-4F18-3432-1200-5B4C8E1AC65F}"/>
              </a:ext>
            </a:extLst>
          </p:cNvPr>
          <p:cNvSpPr txBox="1"/>
          <p:nvPr/>
        </p:nvSpPr>
        <p:spPr>
          <a:xfrm>
            <a:off x="1701800" y="1059407"/>
            <a:ext cx="8788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MX" sz="4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INSTALACION DE NUEVA BOMBA Y TUBOS PARA EL MTTO DEL POZO </a:t>
            </a:r>
          </a:p>
        </p:txBody>
      </p:sp>
    </p:spTree>
    <p:extLst>
      <p:ext uri="{BB962C8B-B14F-4D97-AF65-F5344CB8AC3E}">
        <p14:creationId xmlns:p14="http://schemas.microsoft.com/office/powerpoint/2010/main" val="24769416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DCD810-DD2F-1511-78EC-2164BDA4B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4000859-6A1D-505D-0AD9-719DF450B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673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FC5AC3D-12AC-86BF-E1E5-9498D5CA0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58774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919B5CC-BAFC-801E-7DC7-A066FF96B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774" y="0"/>
            <a:ext cx="6465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612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E92F50F-6ED0-5BD9-C964-64458933C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992" y="0"/>
            <a:ext cx="6384992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F2C1DFA-363D-4E45-68B3-B7A6E98AE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0"/>
            <a:ext cx="6083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0341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43600B5-EC84-82E6-1022-C8BD617AC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9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350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3-05-15 at 7.28.23 PM">
            <a:hlinkClick r:id="" action="ppaction://media"/>
            <a:extLst>
              <a:ext uri="{FF2B5EF4-FFF2-40B4-BE49-F238E27FC236}">
                <a16:creationId xmlns:a16="http://schemas.microsoft.com/office/drawing/2014/main" id="{FE4CDB8B-812D-E418-210A-E7B351B99F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6903" y="1254868"/>
            <a:ext cx="3352800" cy="4550923"/>
          </a:xfrm>
          <a:prstGeom prst="rect">
            <a:avLst/>
          </a:prstGeom>
        </p:spPr>
      </p:pic>
      <p:pic>
        <p:nvPicPr>
          <p:cNvPr id="3" name="WhatsApp Video 2023-05-15 at 6.03.23 PM">
            <a:hlinkClick r:id="" action="ppaction://media"/>
            <a:extLst>
              <a:ext uri="{FF2B5EF4-FFF2-40B4-BE49-F238E27FC236}">
                <a16:creationId xmlns:a16="http://schemas.microsoft.com/office/drawing/2014/main" id="{380B5E15-9260-68D8-11A0-5B614ECF781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87199" y="1254868"/>
            <a:ext cx="3352800" cy="465225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1D99ADE-798B-C32F-8980-46DF2742D4C7}"/>
              </a:ext>
            </a:extLst>
          </p:cNvPr>
          <p:cNvSpPr txBox="1"/>
          <p:nvPr/>
        </p:nvSpPr>
        <p:spPr>
          <a:xfrm>
            <a:off x="3325678" y="384562"/>
            <a:ext cx="6789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0070C0"/>
                </a:solidFill>
              </a:rPr>
              <a:t>VIDEO POSICIONARSE EN LA FOTOGRAFIA PARA VERLO</a:t>
            </a:r>
          </a:p>
        </p:txBody>
      </p:sp>
    </p:spTree>
    <p:extLst>
      <p:ext uri="{BB962C8B-B14F-4D97-AF65-F5344CB8AC3E}">
        <p14:creationId xmlns:p14="http://schemas.microsoft.com/office/powerpoint/2010/main" val="366381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23339E8-1B8A-09CE-98DE-080F942CF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4E013B2-F7EA-CB93-6F28-DAFEAECB7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577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701800" y="1267968"/>
            <a:ext cx="8788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MX" sz="4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DE MANTENIMIENTO PLANTA TRATADORA</a:t>
            </a:r>
          </a:p>
        </p:txBody>
      </p:sp>
    </p:spTree>
    <p:extLst>
      <p:ext uri="{BB962C8B-B14F-4D97-AF65-F5344CB8AC3E}">
        <p14:creationId xmlns:p14="http://schemas.microsoft.com/office/powerpoint/2010/main" val="19382831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F83C619-20B6-4F39-A8BD-2A390BFEA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402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0FF20CA-9480-688D-E4D8-06A191F7F0B1}"/>
              </a:ext>
            </a:extLst>
          </p:cNvPr>
          <p:cNvSpPr txBox="1"/>
          <p:nvPr/>
        </p:nvSpPr>
        <p:spPr>
          <a:xfrm>
            <a:off x="245533" y="2063858"/>
            <a:ext cx="11700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CAMBIO DE MOTORES</a:t>
            </a:r>
          </a:p>
          <a:p>
            <a:pPr algn="ctr"/>
            <a:r>
              <a:rPr lang="es-MX" sz="4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ALBERCAS CONDOMINIO</a:t>
            </a:r>
          </a:p>
        </p:txBody>
      </p:sp>
    </p:spTree>
    <p:extLst>
      <p:ext uri="{BB962C8B-B14F-4D97-AF65-F5344CB8AC3E}">
        <p14:creationId xmlns:p14="http://schemas.microsoft.com/office/powerpoint/2010/main" val="2552140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ADED2C1-97A1-A1A4-21E9-B4268F8A1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0"/>
            <a:ext cx="622935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5409656-4DF6-58C0-5867-9EA648F57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97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1F60D7E-F1CC-13AF-E72C-7097AE4C4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EB479DC-8E26-0F9D-398D-0DB14E3E9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319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82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4C7BF4A-D382-9300-CB0E-023CE9ED4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67310B6-32B1-4E3F-F4B8-BA773B8CA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474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B4919FA-1566-AF9F-1542-54D294815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507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A74BFD6-CDFC-824E-99D2-ACF48739F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80953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2325135-B07C-03DD-3215-7C29BAF85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954" y="0"/>
            <a:ext cx="65110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796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ABBAB95-848B-0239-B90C-15EA33AC6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731541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200DC2-571D-DBE4-36A8-DC0106603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541" y="0"/>
            <a:ext cx="5460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822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5DECA50-D650-4750-B0FB-6436E0BF6063}"/>
              </a:ext>
            </a:extLst>
          </p:cNvPr>
          <p:cNvSpPr txBox="1"/>
          <p:nvPr/>
        </p:nvSpPr>
        <p:spPr>
          <a:xfrm>
            <a:off x="3151732" y="296577"/>
            <a:ext cx="5888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6165FF"/>
                </a:solidFill>
                <a:latin typeface="Arial Black" panose="020B0A04020102020204" pitchFamily="34" charset="0"/>
              </a:rPr>
              <a:t>INGRESOS MAYO 2023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B4C1B2F-64C0-4E12-A83C-C54C839950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5174012"/>
              </p:ext>
            </p:extLst>
          </p:nvPr>
        </p:nvGraphicFramePr>
        <p:xfrm>
          <a:off x="728134" y="1413206"/>
          <a:ext cx="10677056" cy="4843399"/>
        </p:xfrm>
        <a:graphic>
          <a:graphicData uri="http://schemas.openxmlformats.org/drawingml/2006/table">
            <a:tbl>
              <a:tblPr firstRow="1" firstCol="1" bandRow="1"/>
              <a:tblGrid>
                <a:gridCol w="8860004">
                  <a:extLst>
                    <a:ext uri="{9D8B030D-6E8A-4147-A177-3AD203B41FA5}">
                      <a16:colId xmlns:a16="http://schemas.microsoft.com/office/drawing/2014/main" val="707960510"/>
                    </a:ext>
                  </a:extLst>
                </a:gridCol>
                <a:gridCol w="1817052">
                  <a:extLst>
                    <a:ext uri="{9D8B030D-6E8A-4147-A177-3AD203B41FA5}">
                      <a16:colId xmlns:a16="http://schemas.microsoft.com/office/drawing/2014/main" val="816238015"/>
                    </a:ext>
                  </a:extLst>
                </a:gridCol>
              </a:tblGrid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rgbClr val="6165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DE CONDÓMINOS</a:t>
                      </a:r>
                      <a:endParaRPr lang="es-MX" sz="2700" b="1" dirty="0">
                        <a:solidFill>
                          <a:srgbClr val="6165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6165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5591014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rgbClr val="6165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</a:t>
                      </a:r>
                      <a:endParaRPr lang="es-MX" sz="2700" b="1" dirty="0">
                        <a:solidFill>
                          <a:srgbClr val="6165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6165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880015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 2012</a:t>
                      </a:r>
                      <a:endParaRPr lang="es-MX" sz="27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4602404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 SISMO 19-09-17</a:t>
                      </a:r>
                      <a:endParaRPr lang="es-MX" sz="27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204887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rgbClr val="6165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SERVICIO AREAS PRIVADAS</a:t>
                      </a:r>
                      <a:endParaRPr lang="es-MX" sz="2700" b="1" dirty="0">
                        <a:solidFill>
                          <a:srgbClr val="6165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6165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5252886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6165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ADICIONALES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6165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8634627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ADICIONALES DIVERSAS</a:t>
                      </a:r>
                      <a:endParaRPr lang="es-MX" sz="27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176233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SEGURO AREAS COMUNES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17539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6165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MANTENIMIENTO ADICIONAL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6165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8705991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6165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PRODUCTOS FINANCIEROS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6165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391342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DESCUENTOS POR PRONTO PAGO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- 25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2087359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0351CFCD-64AC-44AD-B174-145419877EDC}"/>
              </a:ext>
            </a:extLst>
          </p:cNvPr>
          <p:cNvSpPr txBox="1"/>
          <p:nvPr/>
        </p:nvSpPr>
        <p:spPr>
          <a:xfrm>
            <a:off x="786811" y="6460177"/>
            <a:ext cx="11172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/>
              <a:t>*EN LOS RUBROS COLOR NEGRO EXISTE APORTACION PERO NO SE ANEXO PARA LA REPRESENTACION GRAFICA, PARA ACLARACIONES VEASE EL REPORTE DEL BALANCE DE ACTIVIDADES.</a:t>
            </a:r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6168769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93239BFB-0DE0-4EFF-9B02-0206DFCE5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9689567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4303CD1-D8E1-481E-9953-45A83E8D5C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5607715"/>
              </p:ext>
            </p:extLst>
          </p:nvPr>
        </p:nvGraphicFramePr>
        <p:xfrm>
          <a:off x="7621534" y="1393371"/>
          <a:ext cx="4570466" cy="5058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514683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6F65A364-8D0A-4791-8BE7-FC88BF1839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552055"/>
              </p:ext>
            </p:extLst>
          </p:nvPr>
        </p:nvGraphicFramePr>
        <p:xfrm>
          <a:off x="524933" y="1200329"/>
          <a:ext cx="11059499" cy="4979014"/>
        </p:xfrm>
        <a:graphic>
          <a:graphicData uri="http://schemas.openxmlformats.org/drawingml/2006/table">
            <a:tbl>
              <a:tblPr firstRow="1" firstCol="1" bandRow="1"/>
              <a:tblGrid>
                <a:gridCol w="8511930">
                  <a:extLst>
                    <a:ext uri="{9D8B030D-6E8A-4147-A177-3AD203B41FA5}">
                      <a16:colId xmlns:a16="http://schemas.microsoft.com/office/drawing/2014/main" val="1505191764"/>
                    </a:ext>
                  </a:extLst>
                </a:gridCol>
                <a:gridCol w="2547569">
                  <a:extLst>
                    <a:ext uri="{9D8B030D-6E8A-4147-A177-3AD203B41FA5}">
                      <a16:colId xmlns:a16="http://schemas.microsoft.com/office/drawing/2014/main" val="2123519589"/>
                    </a:ext>
                  </a:extLst>
                </a:gridCol>
              </a:tblGrid>
              <a:tr h="4301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ADMINISTRACIÓN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541210"/>
                  </a:ext>
                </a:extLst>
              </a:tr>
              <a:tr h="373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JARDINERÍA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7219995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VIGILANCIA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8373079"/>
                  </a:ext>
                </a:extLst>
              </a:tr>
              <a:tr h="4424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MANTENIMIENTO DE ALBERCAS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2096291"/>
                  </a:ext>
                </a:extLst>
              </a:tr>
              <a:tr h="4286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GENERALES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0587440"/>
                  </a:ext>
                </a:extLst>
              </a:tr>
              <a:tr h="4286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AREA COMUN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530157"/>
                  </a:ext>
                </a:extLst>
              </a:tr>
              <a:tr h="400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SEGURO DE AREAS COMUNES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5900752"/>
                  </a:ext>
                </a:extLst>
              </a:tr>
              <a:tr h="400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SEGURO DE CASAS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2723577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OTROS GASTOS EXTRAORDINARIOS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MX" sz="2000" b="1" kern="1200" dirty="0">
                        <a:solidFill>
                          <a:srgbClr val="FB7F03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626147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MX" sz="2000" b="1" kern="1200" dirty="0">
                        <a:solidFill>
                          <a:srgbClr val="0E4DFE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MX" sz="2000" b="1" kern="1200" dirty="0">
                        <a:solidFill>
                          <a:srgbClr val="FB7F03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6798209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SISMO 19-09-2017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249564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</a:t>
                      </a:r>
                      <a:r>
                        <a:rPr lang="es-MX" sz="2000" b="1" kern="1200" baseline="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COVID-19</a:t>
                      </a:r>
                      <a:endParaRPr lang="es-MX" sz="2000" b="1" kern="1200" dirty="0">
                        <a:solidFill>
                          <a:srgbClr val="0E4DFE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499428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041FF39F-B5B6-420E-BC35-EA181382223A}"/>
              </a:ext>
            </a:extLst>
          </p:cNvPr>
          <p:cNvSpPr txBox="1"/>
          <p:nvPr/>
        </p:nvSpPr>
        <p:spPr>
          <a:xfrm>
            <a:off x="3400428" y="249670"/>
            <a:ext cx="5308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E4DFE"/>
                </a:solidFill>
                <a:latin typeface="Arial Black" panose="020B0A04020102020204" pitchFamily="34" charset="0"/>
              </a:rPr>
              <a:t>GASTOS MAYO 2023</a:t>
            </a:r>
          </a:p>
        </p:txBody>
      </p:sp>
    </p:spTree>
    <p:extLst>
      <p:ext uri="{BB962C8B-B14F-4D97-AF65-F5344CB8AC3E}">
        <p14:creationId xmlns:p14="http://schemas.microsoft.com/office/powerpoint/2010/main" val="35515476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CF72F3AF-B916-4026-9480-C6014F9F03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1227633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901749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99BB9020-EB0C-460D-9CAC-922520F820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3752546"/>
              </p:ext>
            </p:extLst>
          </p:nvPr>
        </p:nvGraphicFramePr>
        <p:xfrm>
          <a:off x="206886" y="1595676"/>
          <a:ext cx="6356581" cy="4236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42130297-736C-413D-871C-A05CBBCE5622}"/>
              </a:ext>
            </a:extLst>
          </p:cNvPr>
          <p:cNvSpPr txBox="1"/>
          <p:nvPr/>
        </p:nvSpPr>
        <p:spPr>
          <a:xfrm>
            <a:off x="3131300" y="141268"/>
            <a:ext cx="638187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400" dirty="0">
                <a:solidFill>
                  <a:srgbClr val="0E4DFE"/>
                </a:solidFill>
                <a:latin typeface="Arial Black" panose="020B0A04020102020204" pitchFamily="34" charset="0"/>
              </a:rPr>
              <a:t>BALANCE GENERAL</a:t>
            </a:r>
          </a:p>
          <a:p>
            <a:pPr algn="ctr"/>
            <a:r>
              <a:rPr lang="es-ES" sz="1600" b="1" dirty="0">
                <a:solidFill>
                  <a:srgbClr val="0E4DFE"/>
                </a:solidFill>
              </a:rPr>
              <a:t>MAYO DEL 2023</a:t>
            </a:r>
          </a:p>
          <a:p>
            <a:pPr algn="ctr"/>
            <a:r>
              <a:rPr lang="es-ES" sz="1600" b="1" dirty="0">
                <a:solidFill>
                  <a:srgbClr val="0E4DFE"/>
                </a:solidFill>
              </a:rPr>
              <a:t>EN PORCENTAJES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ACBFC36C-B4A8-4723-B4CE-9BADCA17E3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8226821"/>
              </p:ext>
            </p:extLst>
          </p:nvPr>
        </p:nvGraphicFramePr>
        <p:xfrm>
          <a:off x="7357804" y="1595676"/>
          <a:ext cx="4310743" cy="4236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56230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CEED2C1-AC03-16FA-9898-0AD741050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33872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90FDF7B-CC58-9C07-64A8-761283EC2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872" y="0"/>
            <a:ext cx="6258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60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989C65A-EF36-D1CF-5DCB-9A8AB4C052CF}"/>
              </a:ext>
            </a:extLst>
          </p:cNvPr>
          <p:cNvSpPr txBox="1"/>
          <p:nvPr/>
        </p:nvSpPr>
        <p:spPr>
          <a:xfrm>
            <a:off x="491067" y="2414054"/>
            <a:ext cx="11700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DESASOLVE</a:t>
            </a:r>
          </a:p>
          <a:p>
            <a:pPr algn="ctr"/>
            <a:r>
              <a:rPr lang="es-MX" sz="4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ALBERCAS</a:t>
            </a:r>
            <a:r>
              <a:rPr lang="es-MX" sz="4800" dirty="0">
                <a:ln w="0"/>
                <a:solidFill>
                  <a:srgbClr val="FB7F0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4829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685E2E9-2115-34B1-3A25-0A5A08243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7A9E7C9-FA08-8D5F-B030-8EC7F30A7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0"/>
            <a:ext cx="6096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22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8193A22-C990-0B5C-B9AF-30143B23A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264613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E771922-F2C6-44A5-BF18-2C06244A5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613" y="0"/>
            <a:ext cx="5927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389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47742</TotalTime>
  <Words>261</Words>
  <Application>Microsoft Office PowerPoint</Application>
  <PresentationFormat>Panorámica</PresentationFormat>
  <Paragraphs>97</Paragraphs>
  <Slides>59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59</vt:i4>
      </vt:variant>
    </vt:vector>
  </HeadingPairs>
  <TitlesOfParts>
    <vt:vector size="65" baseType="lpstr">
      <vt:lpstr>Arial</vt:lpstr>
      <vt:lpstr>Arial Black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Acer</dc:creator>
  <cp:lastModifiedBy>erika jimenez rico</cp:lastModifiedBy>
  <cp:revision>419</cp:revision>
  <dcterms:created xsi:type="dcterms:W3CDTF">2019-04-30T23:24:35Z</dcterms:created>
  <dcterms:modified xsi:type="dcterms:W3CDTF">2023-07-08T01:17:44Z</dcterms:modified>
</cp:coreProperties>
</file>